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8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9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1a195483-16cf-a778-46a5-062391ceb5d5}">
          <p14:sldIdLst>
            <p14:sldId id="256"/>
            <p14:sldId id="257"/>
            <p14:sldId id="258"/>
            <p14:sldId id="259"/>
          </p14:sldIdLst>
        </p14:section>
        <p14:section name="Demanda" id="{284b41c2-1041-9b72-3b44-31e279d61bf4}">
          <p14:sldIdLst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Supply" id="{9a00e54f-45a5-09fd-841e-057491ee54d7}">
          <p14:sldIdLst>
            <p14:sldId id="267"/>
            <p14:sldId id="268"/>
            <p14:sldId id="269"/>
            <p14:sldId id="270"/>
            <p14:sldId id="271"/>
          </p14:sldIdLst>
        </p14:section>
        <p14:section name="Financeiro" id="{6d9a1522-8f4c-ad5c-9e92-22ddbba645c2}">
          <p14:sldIdLst>
            <p14:sldId id="272"/>
            <p14:sldId id="273"/>
          </p14:sldIdLst>
        </p14:section>
        <p14:section name="Fechamento" id="{b9274908-4344-ed74-a503-658124c5564f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36410</c:v>
                </c:pt>
                <c:pt idx="1">
                  <c:v>33850</c:v>
                </c:pt>
                <c:pt idx="2">
                  <c:v>36420</c:v>
                </c:pt>
                <c:pt idx="3">
                  <c:v>35090</c:v>
                </c:pt>
                <c:pt idx="4">
                  <c:v>38390</c:v>
                </c:pt>
                <c:pt idx="5">
                  <c:v>35660</c:v>
                </c:pt>
                <c:pt idx="6">
                  <c:v>36140</c:v>
                </c:pt>
                <c:pt idx="7">
                  <c:v>37900</c:v>
                </c:pt>
                <c:pt idx="8">
                  <c:v>37730</c:v>
                </c:pt>
                <c:pt idx="9">
                  <c:v>39020</c:v>
                </c:pt>
              </c:numCache>
            </c:numRef>
          </c:val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Forecast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36310</c:v>
                </c:pt>
                <c:pt idx="1">
                  <c:v>34800</c:v>
                </c:pt>
                <c:pt idx="2">
                  <c:v>36890</c:v>
                </c:pt>
                <c:pt idx="3">
                  <c:v>35810</c:v>
                </c:pt>
                <c:pt idx="4">
                  <c:v>37570</c:v>
                </c:pt>
                <c:pt idx="5">
                  <c:v>36600</c:v>
                </c:pt>
                <c:pt idx="6">
                  <c:v>36490</c:v>
                </c:pt>
                <c:pt idx="7">
                  <c:v>38860</c:v>
                </c:pt>
                <c:pt idx="8">
                  <c:v>39300</c:v>
                </c:pt>
                <c:pt idx="9">
                  <c:v>41450</c:v>
                </c:pt>
              </c:numCache>
            </c:numRef>
          </c:val>
          <c:smooth val="0"/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.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MAPE lag 1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mai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ago</c:v>
                  </c:pt>
                  <c:pt idx="4">
                    <c:v>set</c:v>
                  </c:pt>
                  <c:pt idx="5">
                    <c:v>out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0.13909872362594425</c:v>
                </c:pt>
                <c:pt idx="1">
                  <c:v>0.07291082445316882</c:v>
                </c:pt>
                <c:pt idx="2">
                  <c:v>0.1541228555617045</c:v>
                </c:pt>
                <c:pt idx="3">
                  <c:v>0.11978891820580474</c:v>
                </c:pt>
                <c:pt idx="4">
                  <c:v>0.10681155579114762</c:v>
                </c:pt>
                <c:pt idx="5">
                  <c:v>0.15453613531522295</c:v>
                </c:pt>
              </c:numCache>
            </c:numRef>
          </c:val>
          <c:smooth val="0"/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MAPE lag 3</c:v>
                </c:pt>
              </c:strCache>
            </c:strRef>
          </c:tx>
          <c:spPr>
            <a:solidFill>
              <a:srgbClr val="0F1C2C"/>
            </a:solidFill>
            <a:ln w="31750" cap="flat">
              <a:solidFill>
                <a:srgbClr val="0F1C2C"/>
              </a:solidFill>
              <a:prstDash val="solid"/>
              <a:round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1C2C"/>
              </a:solidFill>
              <a:ln w="9525" cap="flat">
                <a:solidFill>
                  <a:srgbClr val="0F1C2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mai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ago</c:v>
                  </c:pt>
                  <c:pt idx="4">
                    <c:v>set</c:v>
                  </c:pt>
                  <c:pt idx="5">
                    <c:v>out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0.14821568116697056</c:v>
                </c:pt>
                <c:pt idx="1">
                  <c:v>0.24593381940549636</c:v>
                </c:pt>
                <c:pt idx="2">
                  <c:v>0.23962368566685113</c:v>
                </c:pt>
                <c:pt idx="3">
                  <c:v>0.14511873350923482</c:v>
                </c:pt>
                <c:pt idx="4">
                  <c:v>0.2194540153723827</c:v>
                </c:pt>
                <c:pt idx="5">
                  <c:v>0.2749871860584316</c:v>
                </c:pt>
              </c:numCache>
            </c:numRef>
          </c:val>
          <c:smooth val="0"/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Estatístico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Alto giro</c:v>
                  </c:pt>
                  <c:pt idx="1">
                    <c:v>B · Importada</c:v>
                  </c:pt>
                  <c:pt idx="2">
                    <c:v>C · Sazonal</c:v>
                  </c:pt>
                  <c:pt idx="3">
                    <c:v>D · Lançamento</c:v>
                  </c:pt>
                  <c:pt idx="4">
                    <c:v>E · Cauda longa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0.13603597645658355</c:v>
                </c:pt>
                <c:pt idx="1">
                  <c:v>0.22323406349987693</c:v>
                </c:pt>
                <c:pt idx="2">
                  <c:v>0.1271186440677966</c:v>
                </c:pt>
                <c:pt idx="3">
                  <c:v>0.3080684596577017</c:v>
                </c:pt>
                <c:pt idx="4">
                  <c:v>0.12617702448210924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Final (após ajuste)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Alto giro</c:v>
                  </c:pt>
                  <c:pt idx="1">
                    <c:v>B · Importada</c:v>
                  </c:pt>
                  <c:pt idx="2">
                    <c:v>C · Sazonal</c:v>
                  </c:pt>
                  <c:pt idx="3">
                    <c:v>D · Lançamento</c:v>
                  </c:pt>
                  <c:pt idx="4">
                    <c:v>E · Cauda longa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0.10422591098472324</c:v>
                </c:pt>
                <c:pt idx="1">
                  <c:v>0.1395520551316761</c:v>
                </c:pt>
                <c:pt idx="2">
                  <c:v>0.2016949152542373</c:v>
                </c:pt>
                <c:pt idx="3">
                  <c:v>0.2371638141809291</c:v>
                </c:pt>
                <c:pt idx="4">
                  <c:v>0.17890772128060264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Ciclo atual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nov</c:v>
                  </c:pt>
                  <c:pt idx="1">
                    <c:v>dez</c:v>
                  </c:pt>
                  <c:pt idx="2">
                    <c:v>jan/27</c:v>
                  </c:pt>
                  <c:pt idx="3">
                    <c:v>fev/27</c:v>
                  </c:pt>
                  <c:pt idx="4">
                    <c:v>mar/27</c:v>
                  </c:pt>
                  <c:pt idx="5">
                    <c:v>abr/27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44470</c:v>
                </c:pt>
                <c:pt idx="1">
                  <c:v>43700</c:v>
                </c:pt>
                <c:pt idx="2">
                  <c:v>40320</c:v>
                </c:pt>
                <c:pt idx="3">
                  <c:v>39190</c:v>
                </c:pt>
                <c:pt idx="4">
                  <c:v>40510</c:v>
                </c:pt>
                <c:pt idx="5">
                  <c:v>40320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Ciclo anterior</c:v>
                </c:pt>
              </c:strCache>
            </c:strRef>
          </c:tx>
          <c:spPr>
            <a:solidFill>
              <a:srgbClr val="9AA5B1"/>
            </a:solidFill>
            <a:ln w="31750" cap="flat">
              <a:solidFill>
                <a:srgbClr val="9AA5B1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9AA5B1"/>
              </a:solidFill>
              <a:ln w="9525" cap="flat">
                <a:solidFill>
                  <a:srgbClr val="9AA5B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nov</c:v>
                  </c:pt>
                  <c:pt idx="1">
                    <c:v>dez</c:v>
                  </c:pt>
                  <c:pt idx="2">
                    <c:v>jan/27</c:v>
                  </c:pt>
                  <c:pt idx="3">
                    <c:v>fev/27</c:v>
                  </c:pt>
                  <c:pt idx="4">
                    <c:v>mar/27</c:v>
                  </c:pt>
                  <c:pt idx="5">
                    <c:v>abr/27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42920</c:v>
                </c:pt>
                <c:pt idx="1">
                  <c:v>42110</c:v>
                </c:pt>
                <c:pt idx="2">
                  <c:v>39480</c:v>
                </c:pt>
                <c:pt idx="3">
                  <c:v>38450</c:v>
                </c:pt>
                <c:pt idx="4">
                  <c:v>39770</c:v>
                </c:pt>
                <c:pt idx="5">
                  <c:v>39530</c:v>
                </c:pt>
              </c:numCache>
            </c:numRef>
          </c:val>
          <c:smooth val="0"/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.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Dias de estoque no canal</c:v>
                </c:pt>
              </c:strCache>
            </c:strRef>
          </c:tx>
          <c:spPr>
            <a:solidFill>
              <a:srgbClr val="0F1C2C"/>
            </a:solidFill>
            <a:ln w="31750" cap="flat">
              <a:solidFill>
                <a:srgbClr val="0F1C2C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F1C2C"/>
              </a:solidFill>
              <a:ln w="9525" cap="flat">
                <a:solidFill>
                  <a:srgbClr val="0F1C2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</c:v>
                </c:pt>
                <c:pt idx="1">
                  <c:v>40</c:v>
                </c:pt>
                <c:pt idx="2">
                  <c:v>37</c:v>
                </c:pt>
                <c:pt idx="3">
                  <c:v>36</c:v>
                </c:pt>
                <c:pt idx="4">
                  <c:v>33</c:v>
                </c:pt>
                <c:pt idx="5">
                  <c:v>24</c:v>
                </c:pt>
                <c:pt idx="6">
                  <c:v>22</c:v>
                </c:pt>
                <c:pt idx="7">
                  <c:v>35</c:v>
                </c:pt>
                <c:pt idx="8">
                  <c:v>46</c:v>
                </c:pt>
                <c:pt idx="9">
                  <c:v>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mínima</c:v>
                </c:pt>
              </c:strCache>
            </c:strRef>
          </c:tx>
          <c:spPr>
            <a:solidFill>
              <a:srgbClr val="3CC4A0"/>
            </a:solidFill>
            <a:ln w="31750" cap="flat">
              <a:solidFill>
                <a:srgbClr val="3CC4A0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3CC4A0"/>
              </a:solidFill>
              <a:ln w="9525" cap="flat">
                <a:solidFill>
                  <a:srgbClr val="3CC4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Meta máxima</c:v>
                </c:pt>
              </c:strCache>
            </c:strRef>
          </c:tx>
          <c:spPr>
            <a:solidFill>
              <a:srgbClr val="3CC4A0"/>
            </a:solidFill>
            <a:ln w="31750" cap="flat">
              <a:solidFill>
                <a:srgbClr val="3CC4A0"/>
              </a:solidFill>
              <a:prstDash val="solid"/>
              <a:round/>
            </a:ln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3CC4A0"/>
              </a:solidFill>
              <a:ln w="9525" cap="flat">
                <a:solidFill>
                  <a:srgbClr val="3CC4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fev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set</c:v>
                  </c:pt>
                  <c:pt idx="9">
                    <c:v>out</c:v>
                  </c:pt>
                </c:lvl>
              </c:multiLvlStrCache>
            </c:multiLvl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45</c:v>
                </c:pt>
                <c:pt idx="1">
                  <c:v>45</c:v>
                </c:pt>
                <c:pt idx="2">
                  <c:v>45</c:v>
                </c:pt>
                <c:pt idx="3">
                  <c:v>45</c:v>
                </c:pt>
                <c:pt idx="4">
                  <c:v>45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  <c:pt idx="8">
                  <c:v>45</c:v>
                </c:pt>
                <c:pt idx="9">
                  <c:v>45</c:v>
                </c:pt>
              </c:numCache>
            </c:numRef>
          </c:val>
          <c:smooth val="0"/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Backorder (un)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mai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ago</c:v>
                  </c:pt>
                  <c:pt idx="4">
                    <c:v>set</c:v>
                  </c:pt>
                  <c:pt idx="5">
                    <c:v>out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3200</c:v>
                </c:pt>
                <c:pt idx="1">
                  <c:v>4100</c:v>
                </c:pt>
                <c:pt idx="2">
                  <c:v>5600</c:v>
                </c:pt>
                <c:pt idx="3">
                  <c:v>2900</c:v>
                </c:pt>
                <c:pt idx="4">
                  <c:v>1700</c:v>
                </c:pt>
                <c:pt idx="5">
                  <c:v>860</c:v>
                </c:pt>
              </c:numCache>
            </c:numRef>
          </c:val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.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Horas disponíveis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nov</c:v>
                  </c:pt>
                  <c:pt idx="1">
                    <c:v>dez</c:v>
                  </c:pt>
                  <c:pt idx="2">
                    <c:v>jan/27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5200</c:v>
                </c:pt>
                <c:pt idx="1">
                  <c:v>4600</c:v>
                </c:pt>
                <c:pt idx="2">
                  <c:v>5200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Horas do plano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nov</c:v>
                  </c:pt>
                  <c:pt idx="1">
                    <c:v>dez</c:v>
                  </c:pt>
                  <c:pt idx="2">
                    <c:v>jan/27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4680</c:v>
                </c:pt>
                <c:pt idx="1">
                  <c:v>4830</c:v>
                </c:pt>
                <c:pt idx="2">
                  <c:v>4420</c:v>
                </c:pt>
              </c:numCache>
            </c:numRef>
          </c:val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.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Alto giro</c:v>
                  </c:pt>
                  <c:pt idx="1">
                    <c:v>B · Importada</c:v>
                  </c:pt>
                  <c:pt idx="2">
                    <c:v>C · Sazonal</c:v>
                  </c:pt>
                  <c:pt idx="3">
                    <c:v>D · Lançamento</c:v>
                  </c:pt>
                  <c:pt idx="4">
                    <c:v>E · Cauda longa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5681</c:v>
                </c:pt>
                <c:pt idx="1">
                  <c:v>6653</c:v>
                </c:pt>
                <c:pt idx="2">
                  <c:v>854</c:v>
                </c:pt>
                <c:pt idx="3">
                  <c:v>286</c:v>
                </c:pt>
                <c:pt idx="4">
                  <c:v>453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Orçamento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[&gt;=1000]#\.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Alto giro</c:v>
                  </c:pt>
                  <c:pt idx="1">
                    <c:v>B · Importada</c:v>
                  </c:pt>
                  <c:pt idx="2">
                    <c:v>C · Sazonal</c:v>
                  </c:pt>
                  <c:pt idx="3">
                    <c:v>D · Lançamento</c:v>
                  </c:pt>
                  <c:pt idx="4">
                    <c:v>E · Cauda longa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5520</c:v>
                </c:pt>
                <c:pt idx="1">
                  <c:v>7230</c:v>
                </c:pt>
                <c:pt idx="2">
                  <c:v>880</c:v>
                </c:pt>
                <c:pt idx="3">
                  <c:v>410</c:v>
                </c:pt>
                <c:pt idx="4">
                  <c:v>530</c:v>
                </c:pt>
              </c:numCache>
            </c:numRef>
          </c:val>
        </c:ser>
        <c:dLbls>
          <c:numFmt formatCode="[&gt;=1000]#\.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.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das unidades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Até 3 m</c:v>
                  </c:pt>
                  <c:pt idx="1">
                    <c:v>4 a 6 m</c:v>
                  </c:pt>
                  <c:pt idx="2">
                    <c:v>7 a 12 m</c:v>
                  </c:pt>
                  <c:pt idx="3">
                    <c:v>Giro lento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0.30103806228373703</c:v>
                </c:pt>
                <c:pt idx="1">
                  <c:v>0.1695501730103806</c:v>
                </c:pt>
                <c:pt idx="2">
                  <c:v>0.2560553633217993</c:v>
                </c:pt>
                <c:pt idx="3">
                  <c:v>0.27335640138408307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do valor</c:v>
                </c:pt>
              </c:strCache>
            </c:strRef>
          </c:tx>
          <c:spPr>
            <a:solidFill>
              <a:srgbClr val="C8423B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Até 3 m</c:v>
                  </c:pt>
                  <c:pt idx="1">
                    <c:v>4 a 6 m</c:v>
                  </c:pt>
                  <c:pt idx="2">
                    <c:v>7 a 12 m</c:v>
                  </c:pt>
                  <c:pt idx="3">
                    <c:v>Giro lento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0.3702127659574468</c:v>
                </c:pt>
                <c:pt idx="1">
                  <c:v>0.16382978723404254</c:v>
                </c:pt>
                <c:pt idx="2">
                  <c:v>0.17993920972644378</c:v>
                </c:pt>
                <c:pt idx="3">
                  <c:v>0.28601823708206686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abertur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E8ECF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dema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FDEBD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supp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DDF4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financei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E1EB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FINANCEIRO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fechame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fictícios | Empresa Exemplo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S&amp;OP mensal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8803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novembro de 2026 | Fechamento de outubro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290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1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 Exemplo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029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para estudo com dados fictícios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349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Wang | Supply chain, dados e automação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83880" y="2057400"/>
            <a:ext cx="2468880" cy="2468880"/>
          </a:xfrm>
          <a:prstGeom prst="ellipse">
            <a:avLst/>
          </a:prstGeom>
          <a:solidFill>
            <a:srgbClr val="0F1C2C"/>
          </a:solidFill>
          <a:ln w="19050">
            <a:solidFill>
              <a:srgbClr val="2A3F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09660" y="134874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 e dados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9944100" y="258318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Review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709660" y="381762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Review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475220" y="258318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Pré-S&amp;OP e reunião executiva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 o ciclo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semanas, uma reunião por etapa, uma decisão no fim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 e dados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participa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 e BI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sai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do mês fechada: vendas, estoque, backorder e pipeline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127248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10712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39312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279392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639312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Review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639312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participa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639312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Demanda, Comercial e Marketing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639312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sai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639312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de consenso, eventos e riscos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989320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72784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01384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7141464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501384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Review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6501384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participa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501384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Supply, Produção, Compras e Comex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501384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sai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501384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compra e produção e os gaps de capacidade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8851392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134856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363456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10003536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4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9363456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Pré-S&amp;OP e reunião executiva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9363456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participa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363456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Finanças e diretoria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9363456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sai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9363456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aprovado e decisões registradas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548640" y="530352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777240" y="5303520"/>
            <a:ext cx="10634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entrega para a próxima. O que não fecha numa semana sobe como decisão para a reunião executiva.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executivo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mudou em outubro e o que precisamos decidir hoje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98,0%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Atingimento de vendas no ano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87,5%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Acurácia lag 1 (6 meses)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2,2 meses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média (MOH)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860 un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Backorder em outubro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926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Mensagens do mês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48640" y="345643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97280" y="343814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no ano perto do plano. O lançamento da linha D vende abaixo da curva prevista.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432511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430682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linha C entra no pico de novembro e dezembro com promoção aprovada, e a fábrica passa de 100% em dezembro.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519379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517550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linha E tem estoque para mais de 6 meses e precisa de um plano de saída.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55080" y="2926080"/>
            <a:ext cx="5285232" cy="3154680"/>
          </a:xfrm>
          <a:prstGeom prst="roundRect">
            <a:avLst>
              <a:gd name="adj" fmla="val 2319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629400" y="312724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Decisões pedidas hoje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629400" y="3639312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cobrir a falta de capacidade em dezembro?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a promoção da linha C?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plano de saída da linha E?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 do mês anterior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foi combinado no ciclo de outubro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8183880" cy="914400"/>
        </p:xfrm>
        <a:graphic>
          <a:graphicData uri="http://schemas.openxmlformats.org/drawingml/2006/table">
            <a:tbl>
              <a:tblPr/>
              <a:tblGrid>
                <a:gridCol w="4526280"/>
                <a:gridCol w="1280160"/>
                <a:gridCol w="1005840"/>
                <a:gridCol w="13716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Prazo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Revisar o forecast estatístico da linha A com a nova série de sell-out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10/10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Concluída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Antecipar o embarque PO 4512 da linha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20/10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Concluída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Plano de queima do estoque da linha E com o Comercial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Comercial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31/10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Atrasada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Validar a curva de lançamento da linha D com Marketing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15/11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andamento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9006840" y="1508760"/>
            <a:ext cx="2633472" cy="2011680"/>
          </a:xfrm>
          <a:prstGeom prst="roundRect">
            <a:avLst>
              <a:gd name="adj" fmla="val 363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235440" y="16916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923544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 concluídas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006840" y="370332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235440" y="370332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 atrasada que não fechar até a reunião executiva vira ponto de decisão.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real x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Unidades, janeiro a outubro, com o plano aberto de novembro e dezembro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366.610 un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no ano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374.080 un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no ano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-7.470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88.170 un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aberto nov e dez</a:t>
            </a:r>
            <a:endParaRPr lang="en-US" sz="1200" dirty="0"/>
          </a:p>
        </p:txBody>
      </p:sp>
      <p:graphicFrame>
        <p:nvGraphicFramePr>
          <p:cNvPr id="16" name="Chart 0" descr=""/>
          <p:cNvGraphicFramePr/>
          <p:nvPr/>
        </p:nvGraphicFramePr>
        <p:xfrm>
          <a:off x="548640" y="2606040"/>
          <a:ext cx="6675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2697480"/>
          <a:ext cx="414223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868680"/>
                <a:gridCol w="868680"/>
                <a:gridCol w="103327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Forecast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Atingimento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250.200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251.250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67.410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65.340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103,2%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42.090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84,5%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366.610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374.080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Waterfall do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linha é um ciclo, cada coluna o mês previsto: a memória de todas as versões do plano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699516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809897"/>
                <a:gridCol w="809897"/>
                <a:gridCol w="809897"/>
                <a:gridCol w="809897"/>
                <a:gridCol w="809897"/>
                <a:gridCol w="809897"/>
                <a:gridCol w="809897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Ciclo / mês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40.330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40.390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39.300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43.080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42.170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42.110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39.480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(atual)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40.320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37.900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39.020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 1 vs lag 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-5,1%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-6,9%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-5,2%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-7,1%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257800"/>
            <a:ext cx="201168" cy="201168"/>
          </a:xfrm>
          <a:prstGeom prst="rect">
            <a:avLst/>
          </a:prstGeom>
          <a:solidFill>
            <a:srgbClr val="FDEBD8"/>
          </a:solidFill>
          <a:ln w="12700">
            <a:solidFill>
              <a:srgbClr val="B85E0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41248" y="52303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1: feito 1 mês antes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697480" y="5257800"/>
            <a:ext cx="201168" cy="201168"/>
          </a:xfrm>
          <a:prstGeom prst="rect">
            <a:avLst/>
          </a:prstGeom>
          <a:solidFill>
            <a:srgbClr val="E1EBF7"/>
          </a:solidFill>
          <a:ln w="12700">
            <a:solidFill>
              <a:srgbClr val="2E5A88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2990088" y="52303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3: feito 3 meses antes, base da compra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989320" y="5257800"/>
            <a:ext cx="201168" cy="201168"/>
          </a:xfrm>
          <a:prstGeom prst="rect">
            <a:avLst/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281928" y="523036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do mês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623560"/>
            <a:ext cx="6995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Unidades, total da empresa. Lag = mês previsto − mês do ciclo. Lag 1 vs lag 3 = (lag 1 − lag 3) ÷ lag 3.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7818120" y="1417320"/>
            <a:ext cx="3822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waterfall precisa existir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818120" y="1965960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302752" y="198424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waterfall não existe lag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8302752" y="2276856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MAPE lag 1 e lag 3 do próximo slide sai das diagonais desta tabela.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818120" y="2953512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8302752" y="29718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se o plano é estável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302752" y="3264408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compra sai do lag 3. Se o número muda muito até o lag 1, sobra ou falta estoque.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818120" y="3941064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8302752" y="39593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a memória do processo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8302752" y="425196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as versões salvas, o forecast é sobrescrito e o erro some: contra o número já ajustado, a acurácia sempre parece boa.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818120" y="4983480"/>
            <a:ext cx="3822192" cy="1143000"/>
          </a:xfrm>
          <a:prstGeom prst="roundRect">
            <a:avLst>
              <a:gd name="adj" fmla="val 6400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019288" y="4983480"/>
            <a:ext cx="34198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Regra: no fim de cada ciclo, congele o forecast de consenso e salve a versão com data. Nunca sobrescreva.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Acurácia e viés do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 por SKU e mês, lag 1 e lag 3, últimos 6 meses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1554480"/>
          <a:ext cx="4233672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868680"/>
                <a:gridCol w="685800"/>
                <a:gridCol w="135331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MAPE lag 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Leitura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Equilibrado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-2,5%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Equilibrado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+17,3%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Forecast acima do real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+14,4%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Forecast acima do real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+14,1%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Forecast acima do real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Equilibrado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7406640" y="4983480"/>
            <a:ext cx="4233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 = Σ|real − forecast| ÷ Σ real, por SKU e mês. Bias = Σ(forecast − real) ÷ Σ real.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Estatístico x ajustado (FVA)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ajuste do planejador melhorou ou piorou o forecast?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658368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1554480"/>
          <a:ext cx="4233672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005840"/>
                <a:gridCol w="914400"/>
                <a:gridCol w="98755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MAPE estatístico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MAPE final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FVA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+3,2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+8,4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-7,5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+7,1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-5,3 p.p.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5577840"/>
            <a:ext cx="11091672" cy="566928"/>
          </a:xfrm>
          <a:prstGeom prst="roundRect">
            <a:avLst>
              <a:gd name="adj" fmla="val 12903"/>
            </a:avLst>
          </a:prstGeom>
          <a:solidFill>
            <a:srgbClr val="FBE3E1"/>
          </a:solidFill>
          <a:ln w="12700">
            <a:solidFill>
              <a:srgbClr val="FBE3E1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7240" y="5577840"/>
            <a:ext cx="106344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FVA negativo: o ajuste piorou o forecast. Rever as premissas de promoção (C) e de descontinuação (E).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x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novembro x ciclo de outubro, próximos 6 meses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51206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943600" y="1508760"/>
            <a:ext cx="5696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Maiores mudanças por SKU (6 meses)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920240"/>
          <a:ext cx="5696712" cy="914400"/>
        </p:xfrm>
        <a:graphic>
          <a:graphicData uri="http://schemas.openxmlformats.org/drawingml/2006/table">
            <a:tbl>
              <a:tblPr/>
              <a:tblGrid>
                <a:gridCol w="777240"/>
                <a:gridCol w="1005840"/>
                <a:gridCol w="960120"/>
                <a:gridCol w="868680"/>
                <a:gridCol w="2084832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Ciclo anterior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Ciclo atual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Variação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Motivo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21.450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Promoção aprovada para novembro e dezembro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70.160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73.080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Backorder da linha A entra no plano dos próximos meses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Curva de lançamento mais lenta que o produto análogo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46.770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Backorder da linha A entra no plano dos próximos meses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Promoção aprovada para novembro e dezembro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Lançamentos, promoções e descontinuações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que mudam o volume nos próximos meses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737360"/>
                <a:gridCol w="1188720"/>
                <a:gridCol w="2011680"/>
                <a:gridCol w="496519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Início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(6 meses)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Lançamento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ago/26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+13.100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mercado, abaixo da curva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Lançamento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+7.320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mercado desde setembro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+2.000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Aprovada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+900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análise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E-503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Descontinuação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Aprovada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E-502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Descontinuação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mar/27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-1.200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49808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+20.420 un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337304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38472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+2.900 un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538472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Promoção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125968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27136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-2.100 un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8327136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Descontinuação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Riscos e oportunidades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pode mudar o forecast, com probabilidade e dono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94960" cy="438912"/>
          </a:xfrm>
          <a:prstGeom prst="roundRect">
            <a:avLst>
              <a:gd name="adj" fmla="val 16667"/>
            </a:avLst>
          </a:prstGeom>
          <a:solidFill>
            <a:srgbClr val="DDF4EE"/>
          </a:solidFill>
          <a:ln w="12700">
            <a:solidFill>
              <a:srgbClr val="DDF4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46304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Oportunidades (upside)</a:t>
            </a:r>
            <a:endParaRPr lang="en-US" sz="1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29968"/>
          <a:ext cx="539496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822960"/>
                <a:gridCol w="594360"/>
                <a:gridCol w="914400"/>
                <a:gridCol w="100584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Ponderado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Concorrente sem estoque na linha 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Comercial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Licitação regional da linha 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+2.500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+1.750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Comercial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Exportação piloto da linha 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+1.800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245352" y="1463040"/>
            <a:ext cx="5394960" cy="438912"/>
          </a:xfrm>
          <a:prstGeom prst="roundRect">
            <a:avLst>
              <a:gd name="adj" fmla="val 16667"/>
            </a:avLst>
          </a:prstGeom>
          <a:solidFill>
            <a:srgbClr val="FBE3E1"/>
          </a:solidFill>
          <a:ln w="12700">
            <a:solidFill>
              <a:srgbClr val="FBE3E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28232" y="146304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Riscos (downside)</a:t>
            </a:r>
            <a:endParaRPr lang="en-US" sz="1600" dirty="0"/>
          </a:p>
        </p:txBody>
      </p:sp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45352" y="2029968"/>
          <a:ext cx="539496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822960"/>
                <a:gridCol w="594360"/>
                <a:gridCol w="914400"/>
                <a:gridCol w="100584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Ponderado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Atraso de navio na linha B (PO 4544)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Promoção da linha C abaixo do esperado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Parada de manutenção na fábrica em dezembro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48640" y="4434840"/>
            <a:ext cx="11091672" cy="1371600"/>
          </a:xfrm>
          <a:prstGeom prst="roundRect">
            <a:avLst>
              <a:gd name="adj" fmla="val 5333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868680" y="457200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+890 un</a:t>
            </a:r>
            <a:endParaRPr lang="en-US" sz="3200" dirty="0"/>
          </a:p>
        </p:txBody>
      </p:sp>
      <p:sp>
        <p:nvSpPr>
          <p:cNvPr id="12" name="Text 8"/>
          <p:cNvSpPr txBox="1"/>
          <p:nvPr/>
        </p:nvSpPr>
        <p:spPr>
          <a:xfrm>
            <a:off x="868680" y="523036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1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ponderado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309360" y="4617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CC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Oportunidades (upside): +5.290 un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2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Riscos (downside): -4.400 un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de estoque (MOH)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Armazém + trânsito ÷ média do forecast de nov a jan | Meta: 1,5 a 4 meses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88720"/>
                <a:gridCol w="1188720"/>
                <a:gridCol w="1188720"/>
                <a:gridCol w="1417320"/>
                <a:gridCol w="914400"/>
                <a:gridCol w="1371600"/>
                <a:gridCol w="1444752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 / SKU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Armazém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Trânsito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Média fcst 3M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Mês anterior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12.080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Abaixo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8.053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5.033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6.547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B-201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4.027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B-202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2.520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Abaixo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C-301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C-302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3.240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D-401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D-402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1.140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93.500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42.830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 meta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870448"/>
            <a:ext cx="11091672" cy="420624"/>
          </a:xfrm>
          <a:prstGeom prst="roundRect">
            <a:avLst>
              <a:gd name="adj" fmla="val 17391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5870448"/>
            <a:ext cx="10725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Ação: linha E com mais de 6 meses de estoque precisa de plano de saída. A-101 e B-202 abaixo de 1,5 mês têm prioridade na fábrica e no desembaraço.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 no canal (SIT)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 de estoque nos distribuidores, janeiro a outubro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731520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138160" y="1463040"/>
            <a:ext cx="3502152" cy="128016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339328" y="157276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dias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8339328" y="217627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outubro | Meta: 30 a 45 dias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8138160" y="2880360"/>
            <a:ext cx="3502152" cy="1463040"/>
          </a:xfrm>
          <a:prstGeom prst="roundRect">
            <a:avLst>
              <a:gd name="adj" fmla="val 50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339328" y="29992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8339328" y="3273552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 no canal = estoque nos distribuidores ÷ média do sell-out dos últimos 3 meses × 30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138160" y="4480560"/>
            <a:ext cx="3502152" cy="1645920"/>
          </a:xfrm>
          <a:prstGeom prst="roundRect">
            <a:avLst>
              <a:gd name="adj" fmla="val 4444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39328" y="448056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Abaixo da faixa em junho e julho, com risco de ruptura. O canal recompôs acima da meta em setembro e outubro: segurar o sell-in de novembro para voltar à faixa.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Backorder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Pedidos de clientes que ainda não conseguimos atender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860 un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 em backorder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276856"/>
            <a:ext cx="2203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-49% vs setembro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77184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R$ 33.280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em backorder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05728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 afetados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34272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Linhas afetadas</a:t>
            </a:r>
            <a:endParaRPr lang="en-US" sz="12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548640" y="2743200"/>
          <a:ext cx="658368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2788920"/>
          <a:ext cx="4233672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005840"/>
                <a:gridCol w="1216152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R$ 7.560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R$ 4.320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B-202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R$ 19.200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R$ 2.200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R$ 33.280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de importação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está cada embarque e quando vira estoque disponível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813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691640" y="14813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240280" y="14813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8132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Qtd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160520" y="148132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87452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4512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1874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240280" y="187452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187452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6.000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160520" y="187452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08/11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66360" y="187452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na origem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37376" y="187452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trânsito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08392" y="187452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Desembaraço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979408" y="187452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Recebimento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50424" y="187452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Disponível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254660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265176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4530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691640" y="26517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2240280" y="265176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B-202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017520" y="265176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1.500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160520" y="265176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20/11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166360" y="265176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na origem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37376" y="265176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trânsito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708392" y="265176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Desembaraço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979408" y="265176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Recebimento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0250424" y="265176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Disponível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48640" y="332384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48640" y="342900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4570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691640" y="342900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2240280" y="342900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D-402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3017520" y="34290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1.200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4160520" y="34290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02/12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166360" y="342900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na origem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437376" y="342900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trânsito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708392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Desembaraço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979408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Recebimento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0250424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Disponível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48640" y="410108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548640" y="420624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4544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1691640" y="42062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2240280" y="420624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B-201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3017520" y="420624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5.400</a:t>
            </a:r>
            <a:endParaRPr lang="en-US" sz="1400" dirty="0"/>
          </a:p>
        </p:txBody>
      </p:sp>
      <p:sp>
        <p:nvSpPr>
          <p:cNvPr id="46" name="Text 44"/>
          <p:cNvSpPr txBox="1"/>
          <p:nvPr/>
        </p:nvSpPr>
        <p:spPr>
          <a:xfrm>
            <a:off x="4160520" y="420624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10/12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5166360" y="420624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na origem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437376" y="420624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trânsito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7708392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Desembaraço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8979408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Recebimento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10250424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Disponível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548640" y="487832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548640" y="498348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4561</a:t>
            </a:r>
            <a:endParaRPr lang="en-US" sz="1400" dirty="0"/>
          </a:p>
        </p:txBody>
      </p:sp>
      <p:sp>
        <p:nvSpPr>
          <p:cNvPr id="54" name="Text 52"/>
          <p:cNvSpPr txBox="1"/>
          <p:nvPr/>
        </p:nvSpPr>
        <p:spPr>
          <a:xfrm>
            <a:off x="1691640" y="49834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55" name="Text 53"/>
          <p:cNvSpPr txBox="1"/>
          <p:nvPr/>
        </p:nvSpPr>
        <p:spPr>
          <a:xfrm>
            <a:off x="2240280" y="498348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B-202</a:t>
            </a:r>
            <a:endParaRPr lang="en-US" sz="1400" dirty="0"/>
          </a:p>
        </p:txBody>
      </p:sp>
      <p:sp>
        <p:nvSpPr>
          <p:cNvPr id="56" name="Text 54"/>
          <p:cNvSpPr txBox="1"/>
          <p:nvPr/>
        </p:nvSpPr>
        <p:spPr>
          <a:xfrm>
            <a:off x="3017520" y="498348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2.500</a:t>
            </a:r>
            <a:endParaRPr lang="en-US" sz="1400" dirty="0"/>
          </a:p>
        </p:txBody>
      </p:sp>
      <p:sp>
        <p:nvSpPr>
          <p:cNvPr id="57" name="Text 55"/>
          <p:cNvSpPr txBox="1"/>
          <p:nvPr/>
        </p:nvSpPr>
        <p:spPr>
          <a:xfrm>
            <a:off x="4160520" y="498348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12/01</a:t>
            </a:r>
            <a:endParaRPr lang="en-US" sz="1400" dirty="0"/>
          </a:p>
        </p:txBody>
      </p:sp>
      <p:sp>
        <p:nvSpPr>
          <p:cNvPr id="58" name="Text 56"/>
          <p:cNvSpPr/>
          <p:nvPr/>
        </p:nvSpPr>
        <p:spPr>
          <a:xfrm>
            <a:off x="5166360" y="4983480"/>
            <a:ext cx="1344168" cy="566928"/>
          </a:xfrm>
          <a:prstGeom prst="homePlate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na origem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6437376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trânsito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7708392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Desembaraço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8979408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Recebimento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250424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Disponível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166360" y="5897880"/>
            <a:ext cx="201168" cy="201168"/>
          </a:xfrm>
          <a:prstGeom prst="rect">
            <a:avLst/>
          </a:prstGeom>
          <a:solidFill>
            <a:srgbClr val="DDF4EE"/>
          </a:solidFill>
          <a:ln w="12700">
            <a:solidFill>
              <a:srgbClr val="1E8C6E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545896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concluída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7360920" y="5897880"/>
            <a:ext cx="201168" cy="201168"/>
          </a:xfrm>
          <a:prstGeom prst="rect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765352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atual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9555480" y="5897880"/>
            <a:ext cx="201168" cy="201168"/>
          </a:xfrm>
          <a:prstGeom prst="rect">
            <a:avLst/>
          </a:prstGeom>
          <a:solidFill>
            <a:srgbClr val="EEF1F4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984808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Próximas etapas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compra e produção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Próximos 3 meses por linha e ocupação da fábrica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 sugerido por linha (un)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54864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960120"/>
                <a:gridCol w="960120"/>
                <a:gridCol w="960120"/>
                <a:gridCol w="9601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19.300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68.450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15.550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37.285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35.010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102.295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754880"/>
            <a:ext cx="5486400" cy="1325880"/>
          </a:xfrm>
          <a:prstGeom prst="roundRect">
            <a:avLst>
              <a:gd name="adj" fmla="val 551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48646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5138928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 = máx(0; 1,5 × máx(fcst N; fcst N+1) + fcst N − estoque projetado)</a:t>
            </a:r>
            <a:endParaRPr lang="en-US" sz="13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6309360" y="1463040"/>
          <a:ext cx="5330952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6309360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473952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473952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Ocupação nov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147304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311896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105%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8311896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Ocupação dez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9985248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0149840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85%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10149840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Ocupação jan/27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6309360" y="5742432"/>
            <a:ext cx="5330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Dezembro passa da capacidade: antecipar produção em novembro ou abrir hora extra.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x orçamento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Janeiro a outubro, em R$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R$ 13,9 mi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no ano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R$ 14,6 mi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 no ano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95,6%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Atingimento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Progresso do orçamento anual</a:t>
            </a:r>
            <a:endParaRPr lang="en-US" sz="1200" dirty="0"/>
          </a:p>
        </p:txBody>
      </p:sp>
      <p:graphicFrame>
        <p:nvGraphicFramePr>
          <p:cNvPr id="16" name="Chart 0" descr=""/>
          <p:cNvGraphicFramePr/>
          <p:nvPr/>
        </p:nvGraphicFramePr>
        <p:xfrm>
          <a:off x="548640" y="2606040"/>
          <a:ext cx="603504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7" name="Text 14"/>
          <p:cNvSpPr txBox="1"/>
          <p:nvPr/>
        </p:nvSpPr>
        <p:spPr>
          <a:xfrm>
            <a:off x="6720840" y="2651760"/>
            <a:ext cx="4919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</a:t>
            </a:r>
            <a:endParaRPr lang="en-US" sz="1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20840" y="2971800"/>
          <a:ext cx="491947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822960"/>
                <a:gridCol w="914400"/>
                <a:gridCol w="777240"/>
                <a:gridCol w="103327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Orçamento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Atingimento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Alto giro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+161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102,9%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Sazonal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Lançamento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69,8%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Cauda longa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85,5%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95,6%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 em risco (SLOB)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Estoque parado ou perto de vencer, em unidades e em R$, com a provisão e a estratégia de cada faixa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4343400" cy="2331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794760"/>
            <a:ext cx="4343400" cy="2377440"/>
          </a:xfrm>
          <a:prstGeom prst="roundRect">
            <a:avLst>
              <a:gd name="adj" fmla="val 307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3904488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calcular, lote a lote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224528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Unidades em risco = estoque do lote − forecast que ele atende por FEFO até 3 meses antes de vencer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Valor = unidades em risco × custo unitário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Provisão = valor × % da faixa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5257800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E-502, lote L2410, vence em abr/27: 1.200 − 710 = 490 un × R$ 27,50 = R$ 13.475; provisão de 50% = R$ 6.738</a:t>
            </a:r>
            <a:endParaRPr lang="en-US" sz="11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371600"/>
          <a:ext cx="6519672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548640"/>
                <a:gridCol w="960120"/>
                <a:gridCol w="502920"/>
                <a:gridCol w="868680"/>
                <a:gridCol w="2157984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Faixa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 a custo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Provisão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Estratégia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Vence em até 3 meses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R$ 30.450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R$ 30.450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Desconto para cliente de giro rápido ou doação; o que sobrar vira baixa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Vence em 4 a 6 meses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R$ 13.475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R$ 6.738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Transferir para o CD ou país que vende mais e campanha com o Comercial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Vence em 7 a 12 meses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R$ 14.800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R$ 3.700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Segurar compra e produção até o lote sair e expedir por FEFO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Giro lento: mais de 6 meses de cobertura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R$ 23.525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R$ 2.353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Rever o forecast, cortar o próximo pedido e avaliar descontinuar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120640" y="5074920"/>
            <a:ext cx="3172968" cy="1097280"/>
          </a:xfrm>
          <a:prstGeom prst="roundRect">
            <a:avLst>
              <a:gd name="adj" fmla="val 666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321808" y="5193792"/>
            <a:ext cx="2770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R$ 82.250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5321808" y="5696712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em risco (2.890 unidades)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8467344" y="5074920"/>
            <a:ext cx="3172968" cy="1097280"/>
          </a:xfrm>
          <a:prstGeom prst="roundRect">
            <a:avLst>
              <a:gd name="adj" fmla="val 666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668512" y="5193792"/>
            <a:ext cx="2770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R$ 43.241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8668512" y="5696712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Provisão no resultado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Decisões e escalonamentos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sai desta reunião aprovado, com dono e prazo</a:t>
            </a:r>
            <a:endParaRPr lang="en-US" sz="1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834640"/>
                <a:gridCol w="2770632"/>
                <a:gridCol w="1371600"/>
                <a:gridCol w="1371600"/>
              </a:tblGrid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Decisão pedida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Opções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Recomendação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Prazo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Como cobrir a falta de capacidade em dezembro?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Hora extra em dezembro ou antecipar produção em novembro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Antecipar a linha C em novembro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Produção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20/11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Manter a promoção da linha C?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Manter, reduzir ou adiar para janeiro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Manter com teto de 2.000 un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Comercial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20/11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 o plano de saída da linha E?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Desconto, transferência ou baixa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Desconto de 20% e baixa do que vence em 90 dias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Finanças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30/11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74920"/>
            <a:ext cx="11091672" cy="1005840"/>
          </a:xfrm>
          <a:prstGeom prst="roundRect">
            <a:avLst>
              <a:gd name="adj" fmla="val 7273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5074920"/>
            <a:ext cx="10543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 ciclo: fechamento de novembro na semana 1 de dezembro. Cada decisão aprovada hoje volta como ação no slide 4.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&amp;OP">
      <a:dk1>
        <a:srgbClr val="0F1C2C"/>
      </a:dk1>
      <a:lt1>
        <a:srgbClr val="FFFFFF"/>
      </a:lt1>
      <a:dk2>
        <a:srgbClr val="33414F"/>
      </a:dk2>
      <a:lt2>
        <a:srgbClr val="F4F6F9"/>
      </a:lt2>
      <a:accent1>
        <a:srgbClr val="F08A24"/>
      </a:accent1>
      <a:accent2>
        <a:srgbClr val="3CC4A0"/>
      </a:accent2>
      <a:accent3>
        <a:srgbClr val="2E5A88"/>
      </a:accent3>
      <a:accent4>
        <a:srgbClr val="C8423B"/>
      </a:accent4>
      <a:accent5>
        <a:srgbClr val="9AA5B1"/>
      </a:accent5>
      <a:accent6>
        <a:srgbClr val="D9A21B"/>
      </a:accent6>
      <a:hlink>
        <a:srgbClr val="F08A24"/>
      </a:hlink>
      <a:folHlink>
        <a:srgbClr val="2E5A88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S&amp;OP mensal | Empresa Exemplo</dc:title>
  <dc:subject>PptxGenJS Presentation</dc:subject>
  <dc:creator>Alexandre Wang</dc:creator>
  <cp:lastModifiedBy>Alexandre Wang</cp:lastModifiedBy>
  <cp:revision>1</cp:revision>
  <dcterms:created xsi:type="dcterms:W3CDTF">2026-11-04T00:44:13Z</dcterms:created>
  <dcterms:modified xsi:type="dcterms:W3CDTF">2026-11-04T00:44:13Z</dcterms:modified>
</cp:coreProperties>
</file>