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0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7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8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2a08d3c1-e336-cb3f-e10e-f71704485f5d}">
          <p14:sldIdLst>
            <p14:sldId id="256"/>
            <p14:sldId id="257"/>
            <p14:sldId id="258"/>
            <p14:sldId id="259"/>
          </p14:sldIdLst>
        </p14:section>
        <p14:section name="Demand" id="{c4b7a480-29bd-f56e-2c77-f512b14a717f}">
          <p14:sldIdLst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Supply" id="{3b87d887-b339-83f2-8132-e43e5efc8347}">
          <p14:sldIdLst>
            <p14:sldId id="267"/>
            <p14:sldId id="268"/>
            <p14:sldId id="269"/>
            <p14:sldId id="270"/>
            <p14:sldId id="271"/>
          </p14:sldIdLst>
        </p14:section>
        <p14:section name="Finance" id="{cfd725fc-c4be-a8bc-c1cc-48e0350e9979}">
          <p14:sldIdLst>
            <p14:sldId id="272"/>
            <p14:sldId id="273"/>
          </p14:sldIdLst>
        </p14:section>
        <p14:section name="Closing" id="{564e2e55-0096-8661-9443-71026e9244e7}">
          <p14:sldIdLst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36410</c:v>
                </c:pt>
                <c:pt idx="1">
                  <c:v>33850</c:v>
                </c:pt>
                <c:pt idx="2">
                  <c:v>36420</c:v>
                </c:pt>
                <c:pt idx="3">
                  <c:v>35090</c:v>
                </c:pt>
                <c:pt idx="4">
                  <c:v>38390</c:v>
                </c:pt>
                <c:pt idx="5">
                  <c:v>35660</c:v>
                </c:pt>
                <c:pt idx="6">
                  <c:v>36140</c:v>
                </c:pt>
                <c:pt idx="7">
                  <c:v>37900</c:v>
                </c:pt>
                <c:pt idx="8">
                  <c:v>37730</c:v>
                </c:pt>
                <c:pt idx="9">
                  <c:v>39020</c:v>
                </c:pt>
              </c:numCache>
            </c:numRef>
          </c:val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Forecast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36310</c:v>
                </c:pt>
                <c:pt idx="1">
                  <c:v>34800</c:v>
                </c:pt>
                <c:pt idx="2">
                  <c:v>36890</c:v>
                </c:pt>
                <c:pt idx="3">
                  <c:v>35810</c:v>
                </c:pt>
                <c:pt idx="4">
                  <c:v>37570</c:v>
                </c:pt>
                <c:pt idx="5">
                  <c:v>36600</c:v>
                </c:pt>
                <c:pt idx="6">
                  <c:v>36490</c:v>
                </c:pt>
                <c:pt idx="7">
                  <c:v>38860</c:v>
                </c:pt>
                <c:pt idx="8">
                  <c:v>39300</c:v>
                </c:pt>
                <c:pt idx="9">
                  <c:v>41450</c:v>
                </c:pt>
              </c:numCache>
            </c:numRef>
          </c:val>
          <c:smooth val="0"/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,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MAPE lag 1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May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Oct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0.13909872362594425</c:v>
                </c:pt>
                <c:pt idx="1">
                  <c:v>0.07291082445316882</c:v>
                </c:pt>
                <c:pt idx="2">
                  <c:v>0.1541228555617045</c:v>
                </c:pt>
                <c:pt idx="3">
                  <c:v>0.11978891820580474</c:v>
                </c:pt>
                <c:pt idx="4">
                  <c:v>0.10681155579114762</c:v>
                </c:pt>
                <c:pt idx="5">
                  <c:v>0.15453613531522295</c:v>
                </c:pt>
              </c:numCache>
            </c:numRef>
          </c:val>
          <c:smooth val="0"/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MAPE lag 3</c:v>
                </c:pt>
              </c:strCache>
            </c:strRef>
          </c:tx>
          <c:spPr>
            <a:solidFill>
              <a:srgbClr val="0F1C2C"/>
            </a:solidFill>
            <a:ln w="31750" cap="flat">
              <a:solidFill>
                <a:srgbClr val="0F1C2C"/>
              </a:solidFill>
              <a:prstDash val="solid"/>
              <a:round/>
            </a:ln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F1C2C"/>
              </a:solidFill>
              <a:ln w="9525" cap="flat">
                <a:solidFill>
                  <a:srgbClr val="0F1C2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May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Oct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0.14821568116697056</c:v>
                </c:pt>
                <c:pt idx="1">
                  <c:v>0.24593381940549636</c:v>
                </c:pt>
                <c:pt idx="2">
                  <c:v>0.23962368566685113</c:v>
                </c:pt>
                <c:pt idx="3">
                  <c:v>0.14511873350923482</c:v>
                </c:pt>
                <c:pt idx="4">
                  <c:v>0.2194540153723827</c:v>
                </c:pt>
                <c:pt idx="5">
                  <c:v>0.2749871860584316</c:v>
                </c:pt>
              </c:numCache>
            </c:numRef>
          </c:val>
          <c:smooth val="0"/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Statistical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High runner</c:v>
                  </c:pt>
                  <c:pt idx="1">
                    <c:v>B · Imported</c:v>
                  </c:pt>
                  <c:pt idx="2">
                    <c:v>C · Seasonal</c:v>
                  </c:pt>
                  <c:pt idx="3">
                    <c:v>D · Launch</c:v>
                  </c:pt>
                  <c:pt idx="4">
                    <c:v>E · Long tail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0.13603597645658355</c:v>
                </c:pt>
                <c:pt idx="1">
                  <c:v>0.22323406349987693</c:v>
                </c:pt>
                <c:pt idx="2">
                  <c:v>0.1271186440677966</c:v>
                </c:pt>
                <c:pt idx="3">
                  <c:v>0.3080684596577017</c:v>
                </c:pt>
                <c:pt idx="4">
                  <c:v>0.12617702448210924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Final (after adjustment)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High runner</c:v>
                  </c:pt>
                  <c:pt idx="1">
                    <c:v>B · Imported</c:v>
                  </c:pt>
                  <c:pt idx="2">
                    <c:v>C · Seasonal</c:v>
                  </c:pt>
                  <c:pt idx="3">
                    <c:v>D · Launch</c:v>
                  </c:pt>
                  <c:pt idx="4">
                    <c:v>E · Long tail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0.10422591098472324</c:v>
                </c:pt>
                <c:pt idx="1">
                  <c:v>0.1395520551316761</c:v>
                </c:pt>
                <c:pt idx="2">
                  <c:v>0.2016949152542373</c:v>
                </c:pt>
                <c:pt idx="3">
                  <c:v>0.2371638141809291</c:v>
                </c:pt>
                <c:pt idx="4">
                  <c:v>0.17890772128060264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cycle</c:v>
                </c:pt>
              </c:strCache>
            </c:strRef>
          </c:tx>
          <c:spPr>
            <a:solidFill>
              <a:srgbClr val="F08A24"/>
            </a:solidFill>
            <a:ln w="31750" cap="flat">
              <a:solidFill>
                <a:srgbClr val="F08A24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08A24"/>
              </a:solidFill>
              <a:ln w="9525" cap="flat">
                <a:solidFill>
                  <a:srgbClr val="F08A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Nov</c:v>
                  </c:pt>
                  <c:pt idx="1">
                    <c:v>Dec</c:v>
                  </c:pt>
                  <c:pt idx="2">
                    <c:v>Jan/27</c:v>
                  </c:pt>
                  <c:pt idx="3">
                    <c:v>Feb/27</c:v>
                  </c:pt>
                  <c:pt idx="4">
                    <c:v>Mar/27</c:v>
                  </c:pt>
                  <c:pt idx="5">
                    <c:v>Apr/27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44470</c:v>
                </c:pt>
                <c:pt idx="1">
                  <c:v>43700</c:v>
                </c:pt>
                <c:pt idx="2">
                  <c:v>40320</c:v>
                </c:pt>
                <c:pt idx="3">
                  <c:v>39190</c:v>
                </c:pt>
                <c:pt idx="4">
                  <c:v>40510</c:v>
                </c:pt>
                <c:pt idx="5">
                  <c:v>40320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Previous cycle</c:v>
                </c:pt>
              </c:strCache>
            </c:strRef>
          </c:tx>
          <c:spPr>
            <a:solidFill>
              <a:srgbClr val="9AA5B1"/>
            </a:solidFill>
            <a:ln w="31750" cap="flat">
              <a:solidFill>
                <a:srgbClr val="9AA5B1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9AA5B1"/>
              </a:solidFill>
              <a:ln w="9525" cap="flat">
                <a:solidFill>
                  <a:srgbClr val="9AA5B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Nov</c:v>
                  </c:pt>
                  <c:pt idx="1">
                    <c:v>Dec</c:v>
                  </c:pt>
                  <c:pt idx="2">
                    <c:v>Jan/27</c:v>
                  </c:pt>
                  <c:pt idx="3">
                    <c:v>Feb/27</c:v>
                  </c:pt>
                  <c:pt idx="4">
                    <c:v>Mar/27</c:v>
                  </c:pt>
                  <c:pt idx="5">
                    <c:v>Apr/27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42920</c:v>
                </c:pt>
                <c:pt idx="1">
                  <c:v>42110</c:v>
                </c:pt>
                <c:pt idx="2">
                  <c:v>39480</c:v>
                </c:pt>
                <c:pt idx="3">
                  <c:v>38450</c:v>
                </c:pt>
                <c:pt idx="4">
                  <c:v>39770</c:v>
                </c:pt>
                <c:pt idx="5">
                  <c:v>39530</c:v>
                </c:pt>
              </c:numCache>
            </c:numRef>
          </c:val>
          <c:smooth val="0"/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,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Days of channel inventory</c:v>
                </c:pt>
              </c:strCache>
            </c:strRef>
          </c:tx>
          <c:spPr>
            <a:solidFill>
              <a:srgbClr val="0F1C2C"/>
            </a:solidFill>
            <a:ln w="31750" cap="flat">
              <a:solidFill>
                <a:srgbClr val="0F1C2C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F1C2C"/>
              </a:solidFill>
              <a:ln w="9525" cap="flat">
                <a:solidFill>
                  <a:srgbClr val="0F1C2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</c:v>
                </c:pt>
                <c:pt idx="1">
                  <c:v>40</c:v>
                </c:pt>
                <c:pt idx="2">
                  <c:v>37</c:v>
                </c:pt>
                <c:pt idx="3">
                  <c:v>36</c:v>
                </c:pt>
                <c:pt idx="4">
                  <c:v>33</c:v>
                </c:pt>
                <c:pt idx="5">
                  <c:v>24</c:v>
                </c:pt>
                <c:pt idx="6">
                  <c:v>22</c:v>
                </c:pt>
                <c:pt idx="7">
                  <c:v>35</c:v>
                </c:pt>
                <c:pt idx="8">
                  <c:v>46</c:v>
                </c:pt>
                <c:pt idx="9">
                  <c:v>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 min</c:v>
                </c:pt>
              </c:strCache>
            </c:strRef>
          </c:tx>
          <c:spPr>
            <a:solidFill>
              <a:srgbClr val="3CC4A0"/>
            </a:solidFill>
            <a:ln w="31750" cap="flat">
              <a:solidFill>
                <a:srgbClr val="3CC4A0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3CC4A0"/>
              </a:solidFill>
              <a:ln w="9525" cap="flat">
                <a:solidFill>
                  <a:srgbClr val="3CC4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Target max</c:v>
                </c:pt>
              </c:strCache>
            </c:strRef>
          </c:tx>
          <c:spPr>
            <a:solidFill>
              <a:srgbClr val="3CC4A0"/>
            </a:solidFill>
            <a:ln w="31750" cap="flat">
              <a:solidFill>
                <a:srgbClr val="3CC4A0"/>
              </a:solidFill>
              <a:prstDash val="solid"/>
              <a:round/>
            </a:ln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3CC4A0"/>
              </a:solidFill>
              <a:ln w="9525" cap="flat">
                <a:solidFill>
                  <a:srgbClr val="3CC4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45</c:v>
                </c:pt>
                <c:pt idx="1">
                  <c:v>45</c:v>
                </c:pt>
                <c:pt idx="2">
                  <c:v>45</c:v>
                </c:pt>
                <c:pt idx="3">
                  <c:v>45</c:v>
                </c:pt>
                <c:pt idx="4">
                  <c:v>45</c:v>
                </c:pt>
                <c:pt idx="5">
                  <c:v>45</c:v>
                </c:pt>
                <c:pt idx="6">
                  <c:v>45</c:v>
                </c:pt>
                <c:pt idx="7">
                  <c:v>45</c:v>
                </c:pt>
                <c:pt idx="8">
                  <c:v>45</c:v>
                </c:pt>
                <c:pt idx="9">
                  <c:v>45</c:v>
                </c:pt>
              </c:numCache>
            </c:numRef>
          </c:val>
          <c:smooth val="0"/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Backorder (units)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May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Oct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3200</c:v>
                </c:pt>
                <c:pt idx="1">
                  <c:v>4100</c:v>
                </c:pt>
                <c:pt idx="2">
                  <c:v>5600</c:v>
                </c:pt>
                <c:pt idx="3">
                  <c:v>2900</c:v>
                </c:pt>
                <c:pt idx="4">
                  <c:v>1700</c:v>
                </c:pt>
                <c:pt idx="5">
                  <c:v>860</c:v>
                </c:pt>
              </c:numCache>
            </c:numRef>
          </c:val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,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Available hours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Nov</c:v>
                  </c:pt>
                  <c:pt idx="1">
                    <c:v>Dec</c:v>
                  </c:pt>
                  <c:pt idx="2">
                    <c:v>Jan/27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5200</c:v>
                </c:pt>
                <c:pt idx="1">
                  <c:v>4600</c:v>
                </c:pt>
                <c:pt idx="2">
                  <c:v>5200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Planned hours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Nov</c:v>
                  </c:pt>
                  <c:pt idx="1">
                    <c:v>Dec</c:v>
                  </c:pt>
                  <c:pt idx="2">
                    <c:v>Jan/27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4680</c:v>
                </c:pt>
                <c:pt idx="1">
                  <c:v>4830</c:v>
                </c:pt>
                <c:pt idx="2">
                  <c:v>4420</c:v>
                </c:pt>
              </c:numCache>
            </c:numRef>
          </c:val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,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0F1C2C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High runner</c:v>
                  </c:pt>
                  <c:pt idx="1">
                    <c:v>B · Imported</c:v>
                  </c:pt>
                  <c:pt idx="2">
                    <c:v>C · Seasonal</c:v>
                  </c:pt>
                  <c:pt idx="3">
                    <c:v>D · Launch</c:v>
                  </c:pt>
                  <c:pt idx="4">
                    <c:v>E · Long tail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5681</c:v>
                </c:pt>
                <c:pt idx="1">
                  <c:v>6653</c:v>
                </c:pt>
                <c:pt idx="2">
                  <c:v>854</c:v>
                </c:pt>
                <c:pt idx="3">
                  <c:v>286</c:v>
                </c:pt>
                <c:pt idx="4">
                  <c:v>453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[&gt;=1000]#\,##0;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 · High runner</c:v>
                  </c:pt>
                  <c:pt idx="1">
                    <c:v>B · Imported</c:v>
                  </c:pt>
                  <c:pt idx="2">
                    <c:v>C · Seasonal</c:v>
                  </c:pt>
                  <c:pt idx="3">
                    <c:v>D · Launch</c:v>
                  </c:pt>
                  <c:pt idx="4">
                    <c:v>E · Long tail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5520</c:v>
                </c:pt>
                <c:pt idx="1">
                  <c:v>7230</c:v>
                </c:pt>
                <c:pt idx="2">
                  <c:v>880</c:v>
                </c:pt>
                <c:pt idx="3">
                  <c:v>410</c:v>
                </c:pt>
                <c:pt idx="4">
                  <c:v>530</c:v>
                </c:pt>
              </c:numCache>
            </c:numRef>
          </c:val>
        </c:ser>
        <c:dLbls>
          <c:numFmt formatCode="[&gt;=1000]#\,##0;0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2E6EB"/>
              </a:solidFill>
              <a:prstDash val="solid"/>
              <a:round/>
            </a:ln>
          </c:spPr>
        </c:majorGridlines>
        <c:numFmt formatCode="[&gt;=1000]#\,##0;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units</c:v>
                </c:pt>
              </c:strCache>
            </c:strRef>
          </c:tx>
          <c:spPr>
            <a:solidFill>
              <a:srgbClr val="9AA5B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Up to 3 m</c:v>
                  </c:pt>
                  <c:pt idx="1">
                    <c:v>4 to 6 m</c:v>
                  </c:pt>
                  <c:pt idx="2">
                    <c:v>7 to 12 m</c:v>
                  </c:pt>
                  <c:pt idx="3">
                    <c:v>Slow-moving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0.30103806228373703</c:v>
                </c:pt>
                <c:pt idx="1">
                  <c:v>0.1695501730103806</c:v>
                </c:pt>
                <c:pt idx="2">
                  <c:v>0.2560553633217993</c:v>
                </c:pt>
                <c:pt idx="3">
                  <c:v>0.27335640138408307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of value</c:v>
                </c:pt>
              </c:strCache>
            </c:strRef>
          </c:tx>
          <c:spPr>
            <a:solidFill>
              <a:srgbClr val="C8423B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3414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Up to 3 m</c:v>
                  </c:pt>
                  <c:pt idx="1">
                    <c:v>4 to 6 m</c:v>
                  </c:pt>
                  <c:pt idx="2">
                    <c:v>7 to 12 m</c:v>
                  </c:pt>
                  <c:pt idx="3">
                    <c:v>Slow-moving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0.3702127659574468</c:v>
                </c:pt>
                <c:pt idx="1">
                  <c:v>0.16382978723404254</c:v>
                </c:pt>
                <c:pt idx="2">
                  <c:v>0.17993920972644378</c:v>
                </c:pt>
                <c:pt idx="3">
                  <c:v>0.28601823708206686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0" i="0" strike="noStrike" sz="1000" u="none">
                  <a:solidFill>
                    <a:srgbClr val="33414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2E6EB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785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solidFill>
                <a:srgbClr val="33414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abertur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E8ECF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dema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FDEBD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supp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DDF4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financei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E1EB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APA_fechame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94392" y="420624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Fictitious data | Example Co. | alexandrewang.vercel.app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S&amp;OP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8803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2026 cycle | October close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4290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1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Co.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029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template with fictitious data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349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Alexandre Wang | Supply chain, data and automation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83880" y="2057400"/>
            <a:ext cx="2468880" cy="2468880"/>
          </a:xfrm>
          <a:prstGeom prst="ellipse">
            <a:avLst/>
          </a:prstGeom>
          <a:solidFill>
            <a:srgbClr val="0F1C2C"/>
          </a:solidFill>
          <a:ln w="19050">
            <a:solidFill>
              <a:srgbClr val="2A3F5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09660" y="134874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and data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9944100" y="258318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Review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709660" y="381762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Review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475220" y="2583180"/>
            <a:ext cx="1417320" cy="1417320"/>
          </a:xfrm>
          <a:prstGeom prst="ellipse">
            <a:avLst/>
          </a:prstGeom>
          <a:solidFill>
            <a:srgbClr val="1C2E44"/>
          </a:solidFill>
          <a:ln w="12700">
            <a:solidFill>
              <a:srgbClr val="2A3F57"/>
            </a:solidFill>
          </a:ln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Pre-S&amp;OP and executive meeting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995A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cycle works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weeks, one meeting per step, one decision at the end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and data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joins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and BI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closed: sales, inventory, backorder and pipeline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127248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10712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39312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279392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639312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Review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3639312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joins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639312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Demand, Sales and Marketing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639312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639312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 forecast, events and risks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989320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72784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01384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7141464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501384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Review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6501384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joins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501384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Supply, Production, Procurement and Import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501384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501384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and production plan and capacity gaps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8851392" y="3177540"/>
            <a:ext cx="219456" cy="274320"/>
          </a:xfrm>
          <a:prstGeom prst="rightArrow">
            <a:avLst/>
          </a:prstGeom>
          <a:solidFill>
            <a:srgbClr val="9AA5B1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134856" y="1600200"/>
            <a:ext cx="2514600" cy="3429000"/>
          </a:xfrm>
          <a:prstGeom prst="roundRect">
            <a:avLst>
              <a:gd name="adj" fmla="val 2909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363456" y="1828800"/>
            <a:ext cx="502920" cy="502920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10003536" y="1929384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9363456" y="246888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Pre-S&amp;OP and executive meeting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9363456" y="32461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joins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363456" y="3474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and leadership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9363456" y="397764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9363456" y="42062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plan and recorded decisions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548640" y="530352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777240" y="5303520"/>
            <a:ext cx="10634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feeds the next. Whatever does not close in a week goes up as a decision for the executive meeting.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 in October and what we need to decide today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98.0%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attainment year to date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87.5%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lag 1 (6 months)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months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coverage (MOH)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6304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8191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860 units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8483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Backorder in October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926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48640" y="345643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97280" y="343814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year to date close to plan. The line D launch is selling below the expected curve.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432511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430682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C enters the November and December peak with an approved promotion, and the plant goes over 100% in December.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5193792"/>
            <a:ext cx="384048" cy="384048"/>
          </a:xfrm>
          <a:prstGeom prst="ellipse">
            <a:avLst/>
          </a:prstGeom>
          <a:solidFill>
            <a:srgbClr val="0F1C2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5175504"/>
            <a:ext cx="4983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E has more than 6 months of stock and needs an exit plan.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55080" y="2926080"/>
            <a:ext cx="5285232" cy="3154680"/>
          </a:xfrm>
          <a:prstGeom prst="roundRect">
            <a:avLst>
              <a:gd name="adj" fmla="val 2319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629400" y="312724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needed today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629400" y="3639312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cover the December capacity gap?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line C promotion?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exit plan for line E?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from last month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agreed in the October cycle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8183880" cy="914400"/>
        </p:xfrm>
        <a:graphic>
          <a:graphicData uri="http://schemas.openxmlformats.org/drawingml/2006/table">
            <a:tbl>
              <a:tblPr/>
              <a:tblGrid>
                <a:gridCol w="4526280"/>
                <a:gridCol w="1280160"/>
                <a:gridCol w="1005840"/>
                <a:gridCol w="13716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 the line A statistical forecast with the new sell-out series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Pull in shipment PO 4512 for line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burn-down plan for line E with Sales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31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Validate the line D launch curve with Marketing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progress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9006840" y="1508760"/>
            <a:ext cx="2633472" cy="2011680"/>
          </a:xfrm>
          <a:prstGeom prst="roundRect">
            <a:avLst>
              <a:gd name="adj" fmla="val 363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9235440" y="16916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923544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done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006840" y="370332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235440" y="370332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late action that does not close before the executive meeting becomes a decision point.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actual vs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Units, January to October, with the open plan for November and December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366,610 units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YTD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374,080 units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YTD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-7,470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88,170 units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plan Nov and Dec</a:t>
            </a:r>
            <a:endParaRPr lang="en-US" sz="1200" dirty="0"/>
          </a:p>
        </p:txBody>
      </p:sp>
      <p:graphicFrame>
        <p:nvGraphicFramePr>
          <p:cNvPr id="16" name="Chart 0" descr=""/>
          <p:cNvGraphicFramePr/>
          <p:nvPr/>
        </p:nvGraphicFramePr>
        <p:xfrm>
          <a:off x="548640" y="2606040"/>
          <a:ext cx="6675120" cy="3611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2697480"/>
          <a:ext cx="414223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868680"/>
                <a:gridCol w="868680"/>
                <a:gridCol w="103327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Forecast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Attainment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251,250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67,410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65,340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103.2%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35,580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42,090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9,330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10,720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366,610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374,080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waterfall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row is a cycle, each column the month forecast: the record of every version of the plan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699516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809897"/>
                <a:gridCol w="809897"/>
                <a:gridCol w="809897"/>
                <a:gridCol w="809897"/>
                <a:gridCol w="809897"/>
                <a:gridCol w="809897"/>
                <a:gridCol w="809897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Cycle / month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38,460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37,500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41,760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36,490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38,860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44,630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39,300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43,080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41,370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42,170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41,340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42,110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39,480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(current)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43,700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36,140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37,900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37,730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39,020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 1 vs lag 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257800"/>
            <a:ext cx="201168" cy="201168"/>
          </a:xfrm>
          <a:prstGeom prst="rect">
            <a:avLst/>
          </a:prstGeom>
          <a:solidFill>
            <a:srgbClr val="FDEBD8"/>
          </a:solidFill>
          <a:ln w="12700">
            <a:solidFill>
              <a:srgbClr val="B85E0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41248" y="52303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1: made 1 month before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697480" y="5257800"/>
            <a:ext cx="201168" cy="201168"/>
          </a:xfrm>
          <a:prstGeom prst="rect">
            <a:avLst/>
          </a:prstGeom>
          <a:solidFill>
            <a:srgbClr val="E1EBF7"/>
          </a:solidFill>
          <a:ln w="12700">
            <a:solidFill>
              <a:srgbClr val="2E5A88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2990088" y="52303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3: made 3 months before, the purchase base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989320" y="5257800"/>
            <a:ext cx="201168" cy="201168"/>
          </a:xfrm>
          <a:prstGeom prst="rect">
            <a:avLst/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281928" y="523036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for the month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623560"/>
            <a:ext cx="6995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Units, company total. Lag = month forecast − cycle month. Lag 1 vs lag 3 = (lag 1 − lag 3) ÷ lag 3.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7818120" y="1417320"/>
            <a:ext cx="38221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waterfall has to exist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818120" y="1965960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8302752" y="198424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waterfall, no lag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8302752" y="2276856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1 and lag 3 MAPE on the next slide come from the diagonals of this table.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818120" y="2953512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8302752" y="29718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shows whether the plan is stable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8302752" y="3264408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Purchases are placed on lag 3. If the number moves a lot by lag 1, you end up with excess or shortage.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818120" y="3941064"/>
            <a:ext cx="347472" cy="347472"/>
          </a:xfrm>
          <a:prstGeom prst="ellipse">
            <a:avLst/>
          </a:prstGeom>
          <a:solidFill>
            <a:srgbClr val="F08A2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8302752" y="39593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keeps the process memory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8302752" y="425196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saved versions the forecast gets overwritten and the error disappears: against an already adjusted number, accuracy always looks good.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818120" y="4983480"/>
            <a:ext cx="3822192" cy="1143000"/>
          </a:xfrm>
          <a:prstGeom prst="roundRect">
            <a:avLst>
              <a:gd name="adj" fmla="val 6400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019288" y="4983480"/>
            <a:ext cx="341985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at the end of every cycle, freeze the consensus forecast and save the version with its date. Never overwrite it.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accuracy and bias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 by SKU and month, lag 1 and lag 3, last 6 months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1554480"/>
          <a:ext cx="4233672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868680"/>
                <a:gridCol w="685800"/>
                <a:gridCol w="135331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MAPE lag 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+17.3%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Over-forecasting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+14.4%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Over-forecasting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+14.1%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Over-forecasting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+2.4%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7406640" y="4983480"/>
            <a:ext cx="4233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 = Σ|actual − forecast| ÷ Σ actual, by SKU and month. Bias = Σ(forecast − actual) ÷ Σ actual.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vs adjusted (FVA)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the planner adjustment improve or hurt the forecast?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658368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1554480"/>
          <a:ext cx="4233672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005840"/>
                <a:gridCol w="914400"/>
                <a:gridCol w="98755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Statistical MAPE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Final MAPE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FVA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+3.2 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+8.4 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-7.5 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+7.1 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-5.3 pp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5577840"/>
            <a:ext cx="11091672" cy="566928"/>
          </a:xfrm>
          <a:prstGeom prst="roundRect">
            <a:avLst>
              <a:gd name="adj" fmla="val 12903"/>
            </a:avLst>
          </a:prstGeom>
          <a:solidFill>
            <a:srgbClr val="FBE3E1"/>
          </a:solidFill>
          <a:ln w="12700">
            <a:solidFill>
              <a:srgbClr val="FBE3E1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7240" y="5577840"/>
            <a:ext cx="106344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FVA: the adjustment made the forecast worse. Review the promotion (C) and phase-out (E) assumptions.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vs forecast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 cycle vs October cycle, next 6 months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51206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943600" y="1508760"/>
            <a:ext cx="5696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changes by SKU (6 months)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920240"/>
          <a:ext cx="5696712" cy="914400"/>
        </p:xfrm>
        <a:graphic>
          <a:graphicData uri="http://schemas.openxmlformats.org/drawingml/2006/table">
            <a:tbl>
              <a:tblPr/>
              <a:tblGrid>
                <a:gridCol w="777240"/>
                <a:gridCol w="1005840"/>
                <a:gridCol w="960120"/>
                <a:gridCol w="868680"/>
                <a:gridCol w="2084832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Previous cycle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cycle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Reason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21,450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 approved for November and December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70,160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73,080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A backorder added to the plan for the coming months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curve slower than the analog product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48,720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A backorder added to the plan for the coming months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10,730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 approved for November and December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Launches, promotions and phase-outs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 that change volume in the coming months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737360"/>
                <a:gridCol w="1188720"/>
                <a:gridCol w="2011680"/>
                <a:gridCol w="496519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 (6 months)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+13,100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the market, below the curve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D-402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5A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+7,320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the market since September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Dec/26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+900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Under review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E-503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Phase-out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E-502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Phase-out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Mar/27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-1,200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49808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+20,420 units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337304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38472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+2,900 units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538472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125968" y="493776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27136" y="5056632"/>
            <a:ext cx="31120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-2,100 units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8327136" y="5559552"/>
            <a:ext cx="3112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Phase-out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 and opportunities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move the forecast, with probability and owner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94960" cy="438912"/>
          </a:xfrm>
          <a:prstGeom prst="roundRect">
            <a:avLst>
              <a:gd name="adj" fmla="val 16667"/>
            </a:avLst>
          </a:prstGeom>
          <a:solidFill>
            <a:srgbClr val="DDF4EE"/>
          </a:solidFill>
          <a:ln w="12700">
            <a:solidFill>
              <a:srgbClr val="DDF4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46304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 (upside)</a:t>
            </a:r>
            <a:endParaRPr lang="en-US" sz="1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29968"/>
          <a:ext cx="539496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822960"/>
                <a:gridCol w="594360"/>
                <a:gridCol w="914400"/>
                <a:gridCol w="100584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Competitor out of stock on line 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tender for line 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+1,750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Pilot export of line 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245352" y="1463040"/>
            <a:ext cx="5394960" cy="438912"/>
          </a:xfrm>
          <a:prstGeom prst="roundRect">
            <a:avLst>
              <a:gd name="adj" fmla="val 16667"/>
            </a:avLst>
          </a:prstGeom>
          <a:solidFill>
            <a:srgbClr val="FBE3E1"/>
          </a:solidFill>
          <a:ln w="12700">
            <a:solidFill>
              <a:srgbClr val="FBE3E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28232" y="146304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 (downside)</a:t>
            </a:r>
            <a:endParaRPr lang="en-US" sz="1600" dirty="0"/>
          </a:p>
        </p:txBody>
      </p:sp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45352" y="2029968"/>
          <a:ext cx="539496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822960"/>
                <a:gridCol w="594360"/>
                <a:gridCol w="914400"/>
                <a:gridCol w="100584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Vessel delay on line B (PO 4544)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 promotion below expectations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Plant maintenance shutdown in December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48640" y="4434840"/>
            <a:ext cx="11091672" cy="1371600"/>
          </a:xfrm>
          <a:prstGeom prst="roundRect">
            <a:avLst>
              <a:gd name="adj" fmla="val 5333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868680" y="457200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+890 units</a:t>
            </a:r>
            <a:endParaRPr lang="en-US" sz="3200" dirty="0"/>
          </a:p>
        </p:txBody>
      </p:sp>
      <p:sp>
        <p:nvSpPr>
          <p:cNvPr id="12" name="Text 8"/>
          <p:cNvSpPr txBox="1"/>
          <p:nvPr/>
        </p:nvSpPr>
        <p:spPr>
          <a:xfrm>
            <a:off x="868680" y="523036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1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balance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309360" y="4617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3CC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 (upside): +5,290 units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2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 (downside): -4,400 units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coverage (MOH)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 + in transit ÷ average forecast Nov to Jan | Target: 1.5 to 4 months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88720"/>
                <a:gridCol w="1188720"/>
                <a:gridCol w="1188720"/>
                <a:gridCol w="1417320"/>
                <a:gridCol w="914400"/>
                <a:gridCol w="1371600"/>
                <a:gridCol w="1444752"/>
              </a:tblGrid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/ SKU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Warehouse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transit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 fcst 3M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 month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45,300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45,300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12,080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Below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8,053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A-103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5,033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12,900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17,850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6,547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B-201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4,027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B-202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2,520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Below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C-301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C-302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8,350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3,240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D-401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D-402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1,140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4E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6,950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3,050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  E-503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dirty="0">
                          <a:solidFill>
                            <a:srgbClr val="6B77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79,400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93,500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42,830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9144" marB="9144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870448"/>
            <a:ext cx="11091672" cy="420624"/>
          </a:xfrm>
          <a:prstGeom prst="roundRect">
            <a:avLst>
              <a:gd name="adj" fmla="val 17391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5870448"/>
            <a:ext cx="10725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Action: line E with more than 6 months of stock needs an exit plan. A-101 and B-202, below 1.5 months, get priority at the plant and at customs.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inventory (SIT)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of stock at distributors, January to October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731520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138160" y="1463040"/>
            <a:ext cx="3502152" cy="1280160"/>
          </a:xfrm>
          <a:prstGeom prst="roundRect">
            <a:avLst>
              <a:gd name="adj" fmla="val 5714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339328" y="157276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days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8339328" y="217627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October | Target: 30 to 45 days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8138160" y="2880360"/>
            <a:ext cx="3502152" cy="1463040"/>
          </a:xfrm>
          <a:prstGeom prst="roundRect">
            <a:avLst>
              <a:gd name="adj" fmla="val 50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339328" y="29992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calculate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8339328" y="3273552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days = distributor inventory ÷ average sell-out of the last 3 months × 30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138160" y="4480560"/>
            <a:ext cx="3502152" cy="1645920"/>
          </a:xfrm>
          <a:prstGeom prst="roundRect">
            <a:avLst>
              <a:gd name="adj" fmla="val 4444"/>
            </a:avLst>
          </a:prstGeom>
          <a:solidFill>
            <a:srgbClr val="FDEBD8"/>
          </a:solidFill>
          <a:ln w="12700">
            <a:solidFill>
              <a:srgbClr val="FDEBD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39328" y="448056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band in June and July, with stockout risk. The channel rebuilt above target in September and October: hold November sell-in to get back into the band.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Backorder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orders we still cannot ship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860 units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on backorder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276856"/>
            <a:ext cx="2203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-49% vs September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77184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R$ 33,280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Backorder value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05728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affected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34272" y="1417320"/>
            <a:ext cx="2606040" cy="1143000"/>
          </a:xfrm>
          <a:prstGeom prst="roundRect">
            <a:avLst>
              <a:gd name="adj" fmla="val 6400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affected</a:t>
            </a:r>
            <a:endParaRPr lang="en-US" sz="12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548640" y="2743200"/>
          <a:ext cx="658368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2788920"/>
          <a:ext cx="4233672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005840"/>
                <a:gridCol w="1216152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R$ 7,560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A-102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R$ 4,320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B-202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R$ 19,200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C-301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R$ 33,280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pipeline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shipment is and when it becomes available stock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813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691640" y="14813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240280" y="14813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8132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Qty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160520" y="148132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87452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4512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187452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240280" y="187452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187452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6,000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160520" y="187452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8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66360" y="187452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at origin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37376" y="187452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transit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08392" y="187452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979408" y="187452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50424" y="187452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254660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265176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4530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691640" y="265176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2240280" y="265176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B-202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017520" y="265176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160520" y="265176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20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166360" y="265176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at origin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37376" y="2651760"/>
            <a:ext cx="1344168" cy="566928"/>
          </a:xfrm>
          <a:prstGeom prst="chevron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transit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708392" y="265176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979408" y="265176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0250424" y="265176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48640" y="332384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48640" y="342900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4570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691640" y="342900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2240280" y="342900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D-402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3017520" y="34290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1,200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4160520" y="342900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 2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166360" y="342900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at origin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437376" y="342900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transit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708392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979408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0250424" y="342900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48640" y="410108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548640" y="420624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4544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1691640" y="420624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2240280" y="420624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B-201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3017520" y="420624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5,400</a:t>
            </a:r>
            <a:endParaRPr lang="en-US" sz="1400" dirty="0"/>
          </a:p>
        </p:txBody>
      </p:sp>
      <p:sp>
        <p:nvSpPr>
          <p:cNvPr id="46" name="Text 44"/>
          <p:cNvSpPr txBox="1"/>
          <p:nvPr/>
        </p:nvSpPr>
        <p:spPr>
          <a:xfrm>
            <a:off x="4160520" y="420624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 10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5166360" y="4206240"/>
            <a:ext cx="1344168" cy="566928"/>
          </a:xfrm>
          <a:prstGeom prst="homePlate">
            <a:avLst/>
          </a:prstGeom>
          <a:solidFill>
            <a:srgbClr val="DDF4EE"/>
          </a:solidFill>
          <a:ln>
            <a:solidFill>
              <a:srgbClr val="DDF4EE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at origin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437376" y="4206240"/>
            <a:ext cx="1344168" cy="566928"/>
          </a:xfrm>
          <a:prstGeom prst="chevron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transit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7708392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Customs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8979408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10250424" y="420624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548640" y="4878324"/>
            <a:ext cx="11091672" cy="0"/>
          </a:xfrm>
          <a:prstGeom prst="line">
            <a:avLst/>
          </a:prstGeom>
          <a:noFill/>
          <a:ln w="9525">
            <a:solidFill>
              <a:srgbClr val="E2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548640" y="4983480"/>
            <a:ext cx="1097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4561</a:t>
            </a:r>
            <a:endParaRPr lang="en-US" sz="1400" dirty="0"/>
          </a:p>
        </p:txBody>
      </p:sp>
      <p:sp>
        <p:nvSpPr>
          <p:cNvPr id="54" name="Text 52"/>
          <p:cNvSpPr txBox="1"/>
          <p:nvPr/>
        </p:nvSpPr>
        <p:spPr>
          <a:xfrm>
            <a:off x="1691640" y="4983480"/>
            <a:ext cx="548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55" name="Text 53"/>
          <p:cNvSpPr txBox="1"/>
          <p:nvPr/>
        </p:nvSpPr>
        <p:spPr>
          <a:xfrm>
            <a:off x="2240280" y="498348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B-202</a:t>
            </a:r>
            <a:endParaRPr lang="en-US" sz="1400" dirty="0"/>
          </a:p>
        </p:txBody>
      </p:sp>
      <p:sp>
        <p:nvSpPr>
          <p:cNvPr id="56" name="Text 54"/>
          <p:cNvSpPr txBox="1"/>
          <p:nvPr/>
        </p:nvSpPr>
        <p:spPr>
          <a:xfrm>
            <a:off x="3017520" y="498348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2,500</a:t>
            </a:r>
            <a:endParaRPr lang="en-US" sz="1400" dirty="0"/>
          </a:p>
        </p:txBody>
      </p:sp>
      <p:sp>
        <p:nvSpPr>
          <p:cNvPr id="57" name="Text 55"/>
          <p:cNvSpPr txBox="1"/>
          <p:nvPr/>
        </p:nvSpPr>
        <p:spPr>
          <a:xfrm>
            <a:off x="4160520" y="4983480"/>
            <a:ext cx="868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12</a:t>
            </a:r>
            <a:endParaRPr lang="en-US" sz="1400" dirty="0"/>
          </a:p>
        </p:txBody>
      </p:sp>
      <p:sp>
        <p:nvSpPr>
          <p:cNvPr id="58" name="Text 56"/>
          <p:cNvSpPr/>
          <p:nvPr/>
        </p:nvSpPr>
        <p:spPr>
          <a:xfrm>
            <a:off x="5166360" y="4983480"/>
            <a:ext cx="1344168" cy="566928"/>
          </a:xfrm>
          <a:prstGeom prst="homePlate">
            <a:avLst/>
          </a:prstGeom>
          <a:solidFill>
            <a:srgbClr val="F08A24"/>
          </a:solidFill>
          <a:ln>
            <a:solidFill>
              <a:srgbClr val="F08A2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at origin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6437376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transit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7708392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Customs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8979408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10250424" y="4983480"/>
            <a:ext cx="1344168" cy="566928"/>
          </a:xfrm>
          <a:prstGeom prst="chevron">
            <a:avLst/>
          </a:prstGeom>
          <a:solidFill>
            <a:srgbClr val="EEF1F4"/>
          </a:solidFill>
          <a:ln>
            <a:solidFill>
              <a:srgbClr val="EEF1F4"/>
            </a:solidFill>
          </a:ln>
        </p:spPr>
        <p:txBody>
          <a:bodyPr wrap="square" lIns="0" tIns="2286" rIns="2286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AA5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166360" y="5897880"/>
            <a:ext cx="201168" cy="201168"/>
          </a:xfrm>
          <a:prstGeom prst="rect">
            <a:avLst/>
          </a:prstGeom>
          <a:solidFill>
            <a:srgbClr val="DDF4EE"/>
          </a:solidFill>
          <a:ln w="12700">
            <a:solidFill>
              <a:srgbClr val="1E8C6E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545896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done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7360920" y="5897880"/>
            <a:ext cx="201168" cy="201168"/>
          </a:xfrm>
          <a:prstGeom prst="rect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765352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step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9555480" y="5897880"/>
            <a:ext cx="201168" cy="201168"/>
          </a:xfrm>
          <a:prstGeom prst="rect">
            <a:avLst/>
          </a:prstGeom>
          <a:solidFill>
            <a:srgbClr val="EEF1F4"/>
          </a:solidFill>
          <a:ln w="12700">
            <a:solidFill>
              <a:srgbClr val="9AA5B1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9848088" y="5870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and production plan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3 months by line and plant utilization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Suggested order by line (units)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54864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960120"/>
                <a:gridCol w="960120"/>
                <a:gridCol w="960120"/>
                <a:gridCol w="9601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Jan/27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19,300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68,450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11,735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2,250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37,285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35,010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102,295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754880"/>
            <a:ext cx="5486400" cy="1325880"/>
          </a:xfrm>
          <a:prstGeom prst="roundRect">
            <a:avLst>
              <a:gd name="adj" fmla="val 551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48646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calculate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5138928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= max(0; 1.5 × max(fcst N; fcst N+1) + fcst N − projected stock)</a:t>
            </a:r>
            <a:endParaRPr lang="en-US" sz="13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6309360" y="1463040"/>
          <a:ext cx="5330952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Shape 6"/>
          <p:cNvSpPr/>
          <p:nvPr/>
        </p:nvSpPr>
        <p:spPr>
          <a:xfrm>
            <a:off x="6309360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473952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473952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Utilization Nov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147304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311896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105%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8311896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Utilization Dec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9985248" y="4937760"/>
            <a:ext cx="1655064" cy="713232"/>
          </a:xfrm>
          <a:prstGeom prst="roundRect">
            <a:avLst>
              <a:gd name="adj" fmla="val 10256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0149840" y="498348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8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85%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10149840" y="535838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Utilization Jan/27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6309360" y="5742432"/>
            <a:ext cx="5330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 goes over capacity: build ahead in November or approve overtime.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vs budget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to October, in R$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R$ 13.9M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YTD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77184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78352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R$ 14.6M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578352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YTD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05728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6896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95.6%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06896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Attainment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34272" y="1417320"/>
            <a:ext cx="2606040" cy="1005840"/>
          </a:xfrm>
          <a:prstGeom prst="roundRect">
            <a:avLst>
              <a:gd name="adj" fmla="val 7273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35440" y="1536192"/>
            <a:ext cx="22037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203911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to full-year budget</a:t>
            </a:r>
            <a:endParaRPr lang="en-US" sz="1200" dirty="0"/>
          </a:p>
        </p:txBody>
      </p:sp>
      <p:graphicFrame>
        <p:nvGraphicFramePr>
          <p:cNvPr id="16" name="Chart 0" descr=""/>
          <p:cNvGraphicFramePr/>
          <p:nvPr/>
        </p:nvGraphicFramePr>
        <p:xfrm>
          <a:off x="548640" y="2606040"/>
          <a:ext cx="603504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7" name="Text 14"/>
          <p:cNvSpPr txBox="1"/>
          <p:nvPr/>
        </p:nvSpPr>
        <p:spPr>
          <a:xfrm>
            <a:off x="6720840" y="2651760"/>
            <a:ext cx="4919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thousand</a:t>
            </a:r>
            <a:endParaRPr lang="en-US" sz="1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20840" y="2971800"/>
          <a:ext cx="491947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822960"/>
                <a:gridCol w="914400"/>
                <a:gridCol w="777240"/>
                <a:gridCol w="103327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Attainment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· High runner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5,681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+161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102.9%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· Imported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6,653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7,230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· Seasonal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1E8C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97.0%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· Launch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 · Long tail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C842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14,570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95.6%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at risk (SLOB)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Slow-moving or near-expiry stock, in units and in R$, with the provision and strategy for each bucket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4343400" cy="2331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794760"/>
            <a:ext cx="4343400" cy="2377440"/>
          </a:xfrm>
          <a:prstGeom prst="roundRect">
            <a:avLst>
              <a:gd name="adj" fmla="val 307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3904488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calculate, lot by lot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224528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Units at risk = lot stock − forecast it covers by FEFO until 3 months before expiry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Value = units at risk × unit cost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3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Provision = value × bucket %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5257800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E-502, lot L2410, expires Apr/27: 1,200 − 710 = 490 un × R$ 27.50 = R$ 13,475; provision of 50% = R$ 6,738</a:t>
            </a:r>
            <a:endParaRPr lang="en-US" sz="11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0" y="1371600"/>
          <a:ext cx="6519672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548640"/>
                <a:gridCol w="960120"/>
                <a:gridCol w="502920"/>
                <a:gridCol w="868680"/>
                <a:gridCol w="2157984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Bucket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at cost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Provision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Expires within 3 months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R$ 30,450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R$ 30,450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Discount to a fast-moving customer or donate; write off the rest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Expires in 4 to 6 months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R$ 13,475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R$ 6,738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Transfer to the DC or country that sells more and run a campaign with Sales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Expires in 7 to 12 months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R$ 14,800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R$ 3,700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 purchases and production until the lot clears and ship FEFO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Slow-moving: over 6 months of coverage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R$ 23,525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R$ 2,353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 the forecast, cut the next order and assess discontinuation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120640" y="5074920"/>
            <a:ext cx="3172968" cy="1097280"/>
          </a:xfrm>
          <a:prstGeom prst="roundRect">
            <a:avLst>
              <a:gd name="adj" fmla="val 666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321808" y="5193792"/>
            <a:ext cx="2770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84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R$ 82,250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5321808" y="5696712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at risk (2,890 units)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8467344" y="5074920"/>
            <a:ext cx="3172968" cy="1097280"/>
          </a:xfrm>
          <a:prstGeom prst="roundRect">
            <a:avLst>
              <a:gd name="adj" fmla="val 6667"/>
            </a:avLst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668512" y="5193792"/>
            <a:ext cx="2770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R$ 43,241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8668512" y="5696712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 in the income statement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29184"/>
            <a:ext cx="9235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and escalations</a:t>
            </a:r>
            <a:endParaRPr lang="en-US" sz="30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91440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leaves this meeting approved, with owner and due date</a:t>
            </a:r>
            <a:endParaRPr lang="en-US" sz="1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834640"/>
                <a:gridCol w="2770632"/>
                <a:gridCol w="1371600"/>
                <a:gridCol w="1371600"/>
              </a:tblGrid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needed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Recommendation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C2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do we cover the December capacity gap?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Overtime in December or build ahead in November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line C ahead in November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the line C promotion?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Keep, reduce or move to January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with a cap of 2,000 units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F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the exit plan for line E?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Discount, transfer or write-off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85E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 discount and write off what expires in 90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41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 30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74920"/>
            <a:ext cx="11091672" cy="1005840"/>
          </a:xfrm>
          <a:prstGeom prst="roundRect">
            <a:avLst>
              <a:gd name="adj" fmla="val 7273"/>
            </a:avLst>
          </a:prstGeom>
          <a:solidFill>
            <a:srgbClr val="0F1C2C"/>
          </a:solidFill>
          <a:ln w="12700">
            <a:solidFill>
              <a:srgbClr val="0F1C2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5074920"/>
            <a:ext cx="10543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cycle: November close in week 1 of December. Every decision approved today comes back as an action on slide 4.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&amp;OP">
      <a:dk1>
        <a:srgbClr val="0F1C2C"/>
      </a:dk1>
      <a:lt1>
        <a:srgbClr val="FFFFFF"/>
      </a:lt1>
      <a:dk2>
        <a:srgbClr val="33414F"/>
      </a:dk2>
      <a:lt2>
        <a:srgbClr val="F4F6F9"/>
      </a:lt2>
      <a:accent1>
        <a:srgbClr val="F08A24"/>
      </a:accent1>
      <a:accent2>
        <a:srgbClr val="3CC4A0"/>
      </a:accent2>
      <a:accent3>
        <a:srgbClr val="2E5A88"/>
      </a:accent3>
      <a:accent4>
        <a:srgbClr val="C8423B"/>
      </a:accent4>
      <a:accent5>
        <a:srgbClr val="9AA5B1"/>
      </a:accent5>
      <a:accent6>
        <a:srgbClr val="D9A21B"/>
      </a:accent6>
      <a:hlink>
        <a:srgbClr val="F08A24"/>
      </a:hlink>
      <a:folHlink>
        <a:srgbClr val="2E5A88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S&amp;OP | Example Co.</dc:title>
  <dc:subject>PptxGenJS Presentation</dc:subject>
  <dc:creator>Alexandre Wang</dc:creator>
  <cp:lastModifiedBy>Alexandre Wang</cp:lastModifiedBy>
  <cp:revision>1</cp:revision>
  <dcterms:created xsi:type="dcterms:W3CDTF">2026-11-04T00:44:13Z</dcterms:created>
  <dcterms:modified xsi:type="dcterms:W3CDTF">2026-11-04T00:44:13Z</dcterms:modified>
</cp:coreProperties>
</file>